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65" r:id="rId4"/>
    <p:sldId id="266" r:id="rId5"/>
    <p:sldId id="267" r:id="rId6"/>
    <p:sldId id="268" r:id="rId7"/>
    <p:sldId id="288" r:id="rId8"/>
    <p:sldId id="293" r:id="rId9"/>
    <p:sldId id="295" r:id="rId10"/>
    <p:sldId id="294" r:id="rId11"/>
    <p:sldId id="291" r:id="rId12"/>
    <p:sldId id="296" r:id="rId13"/>
    <p:sldId id="298" r:id="rId14"/>
    <p:sldId id="302" r:id="rId15"/>
    <p:sldId id="299" r:id="rId16"/>
    <p:sldId id="300" r:id="rId17"/>
    <p:sldId id="301"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p:restoredTop sz="96405"/>
  </p:normalViewPr>
  <p:slideViewPr>
    <p:cSldViewPr snapToGrid="0" snapToObjects="1">
      <p:cViewPr varScale="1">
        <p:scale>
          <a:sx n="125" d="100"/>
          <a:sy n="125" d="100"/>
        </p:scale>
        <p:origin x="16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E6A3-69BD-114D-8270-0AFAC11D06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597F1-0293-BE43-A41D-D63591756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F1AF43-717E-DD43-8089-EE778023F8A8}"/>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6CFDDC55-5D90-9944-B18C-642B44ACD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29CDE-6963-4E4C-B87D-147C81BEF08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892948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9EFB-2E65-F641-8D2A-FB7F3A9951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71D91F-8AAC-1F46-A18E-EC10116AE5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063DC-387A-8C40-A7B7-52A28B43D12C}"/>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A29A0BD7-5A63-CB4D-88B0-07360E824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0F49-9BC6-ED43-9831-4CF6A3C56C2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47247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7F353-C15C-CF4D-B7D6-1978189C46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A5F70-5A8F-444A-AE28-41F8E61C5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2FFF6-88D7-A242-B2F8-715903196C7E}"/>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E26D5B58-1F2C-1843-A366-3B2113A7E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93F34-0E39-AB4F-B45A-9A51A6A658C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28554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80B7-EDB4-B44F-946E-CFF703DD7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55661-EA50-F449-B2D8-0A35BDBA50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0C3A7-9DD0-A442-8C5D-AC3FD5F954BA}"/>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AA7950ED-8A31-C346-9787-4439B790C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11FED-1D54-AA4A-A832-3CEA3600AB1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1138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0E4C-0600-A34E-A305-27760C17E1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58CEBB-6533-B04F-A1C0-34E1022A3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20295B-B922-7947-A297-49B02AA120ED}"/>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27A8BCCE-600D-E043-A366-E62329529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6776-EDDE-6C41-BA0D-AB7FFD58E3A7}"/>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15095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47A0-AD4E-F941-AF54-E0845D5A2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5CFAA-7F48-4844-8146-304887BF4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F2280-B04E-E746-B837-71E21DBB0B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47308D-D638-F140-995E-C42DD7478D48}"/>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6" name="Footer Placeholder 5">
            <a:extLst>
              <a:ext uri="{FF2B5EF4-FFF2-40B4-BE49-F238E27FC236}">
                <a16:creationId xmlns:a16="http://schemas.microsoft.com/office/drawing/2014/main" id="{EB3D1AF5-98D1-3544-BBAD-3C2BD26F0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7960F-7D86-094C-B428-805C7AA2209C}"/>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334823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88DD-679C-254D-B43D-31522B1381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38C75-49A9-644B-9456-B899CD518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3AE77-20E1-F547-A54C-E6BACA1B2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9C236-4060-3049-86C3-982912178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3FF78-860E-F64E-8926-B83A96FBCD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0C9E21-230B-BF41-83BA-F96D1F2CFE5B}"/>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8" name="Footer Placeholder 7">
            <a:extLst>
              <a:ext uri="{FF2B5EF4-FFF2-40B4-BE49-F238E27FC236}">
                <a16:creationId xmlns:a16="http://schemas.microsoft.com/office/drawing/2014/main" id="{C00F95C3-D7EF-1149-905E-E38DCEB4AD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02A546-59FC-7147-B307-7C5853D87573}"/>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406693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899B-DCE1-A54F-8D16-E4EF55E5EA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99B915-7F7E-D942-96E4-593F7494E71F}"/>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4" name="Footer Placeholder 3">
            <a:extLst>
              <a:ext uri="{FF2B5EF4-FFF2-40B4-BE49-F238E27FC236}">
                <a16:creationId xmlns:a16="http://schemas.microsoft.com/office/drawing/2014/main" id="{E9C28BA9-DD86-7A44-8DE8-E7173739F5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EC335-9C8E-BB43-A2DC-3885203BAA7B}"/>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375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709B5-6C12-844B-892E-7C7D3DC5B21C}"/>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3" name="Footer Placeholder 2">
            <a:extLst>
              <a:ext uri="{FF2B5EF4-FFF2-40B4-BE49-F238E27FC236}">
                <a16:creationId xmlns:a16="http://schemas.microsoft.com/office/drawing/2014/main" id="{CE418C9D-A15F-B140-8BC9-F7FF3E03D2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F99A4C-46A2-0546-89F8-3A88826B0FC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2037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DB-D1FA-004F-BCF2-A90BEDFE6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87EFB-C7CD-6B41-867E-A25EA9908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E92119-16EF-E347-9474-1C1B874B0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4985A4-CEF2-B24F-9BC8-074A0C52BE20}"/>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6" name="Footer Placeholder 5">
            <a:extLst>
              <a:ext uri="{FF2B5EF4-FFF2-40B4-BE49-F238E27FC236}">
                <a16:creationId xmlns:a16="http://schemas.microsoft.com/office/drawing/2014/main" id="{E52961BF-0E63-7F4B-BBE0-41DF6FA16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BB116B-EDFA-3B4D-A722-D3626F84194F}"/>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04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613C-3418-D545-8B93-577731931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811D9-41BB-CD40-A0E1-1964E6A72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A0CB92-639E-C34E-92D6-C71D582A1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23A6E-167D-7E42-BC03-117C52AF0633}"/>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6" name="Footer Placeholder 5">
            <a:extLst>
              <a:ext uri="{FF2B5EF4-FFF2-40B4-BE49-F238E27FC236}">
                <a16:creationId xmlns:a16="http://schemas.microsoft.com/office/drawing/2014/main" id="{F578F12B-013A-0940-BDE0-4462889C9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BCD5-718F-2948-B1D9-18EE090BD286}"/>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44642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18DD5-6EEE-A640-B1CD-981313EEA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6F2F66-2AE0-E043-95EE-07DB7951D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BE4EA-058D-C144-BC7C-1322AC85D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12572378-BB14-1D4E-81AB-A5AEE5EFB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4FC72D-49A8-A846-993C-23004C998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4E8C4-5156-D44A-B713-B43198B02E2F}" type="slidenum">
              <a:rPr lang="en-US" smtClean="0"/>
              <a:t>‹#›</a:t>
            </a:fld>
            <a:endParaRPr lang="en-US"/>
          </a:p>
        </p:txBody>
      </p:sp>
    </p:spTree>
    <p:extLst>
      <p:ext uri="{BB962C8B-B14F-4D97-AF65-F5344CB8AC3E}">
        <p14:creationId xmlns:p14="http://schemas.microsoft.com/office/powerpoint/2010/main" val="1994821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CA5FA9-778D-3242-AB6B-A4B106D7C277}"/>
              </a:ext>
            </a:extLst>
          </p:cNvPr>
          <p:cNvSpPr>
            <a:spLocks noGrp="1"/>
          </p:cNvSpPr>
          <p:nvPr>
            <p:ph type="subTitle" idx="1"/>
          </p:nvPr>
        </p:nvSpPr>
        <p:spPr>
          <a:xfrm>
            <a:off x="492868" y="440548"/>
            <a:ext cx="4643336" cy="2292923"/>
          </a:xfrm>
        </p:spPr>
        <p:txBody>
          <a:bodyPr>
            <a:normAutofit/>
          </a:bodyPr>
          <a:lstStyle/>
          <a:p>
            <a:r>
              <a:rPr lang="en-US" sz="4000" dirty="0"/>
              <a:t>Bayesian Stats and MCMC</a:t>
            </a:r>
          </a:p>
        </p:txBody>
      </p:sp>
      <p:pic>
        <p:nvPicPr>
          <p:cNvPr id="5" name="Picture 4">
            <a:extLst>
              <a:ext uri="{FF2B5EF4-FFF2-40B4-BE49-F238E27FC236}">
                <a16:creationId xmlns:a16="http://schemas.microsoft.com/office/drawing/2014/main" id="{22AE7D48-B66A-964C-8136-18CA8F986825}"/>
              </a:ext>
            </a:extLst>
          </p:cNvPr>
          <p:cNvPicPr>
            <a:picLocks noChangeAspect="1"/>
          </p:cNvPicPr>
          <p:nvPr/>
        </p:nvPicPr>
        <p:blipFill>
          <a:blip r:embed="rId2"/>
          <a:stretch>
            <a:fillRect/>
          </a:stretch>
        </p:blipFill>
        <p:spPr>
          <a:xfrm>
            <a:off x="7055798" y="135106"/>
            <a:ext cx="4565783" cy="6343302"/>
          </a:xfrm>
          <a:prstGeom prst="rect">
            <a:avLst/>
          </a:prstGeom>
        </p:spPr>
      </p:pic>
    </p:spTree>
    <p:extLst>
      <p:ext uri="{BB962C8B-B14F-4D97-AF65-F5344CB8AC3E}">
        <p14:creationId xmlns:p14="http://schemas.microsoft.com/office/powerpoint/2010/main" val="420548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312492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Steps in a Bayesian analysis</a:t>
            </a:r>
          </a:p>
        </p:txBody>
      </p:sp>
      <p:sp>
        <p:nvSpPr>
          <p:cNvPr id="3" name="TextBox 2">
            <a:extLst>
              <a:ext uri="{FF2B5EF4-FFF2-40B4-BE49-F238E27FC236}">
                <a16:creationId xmlns:a16="http://schemas.microsoft.com/office/drawing/2014/main" id="{60B3675A-F567-FC43-A503-074B48B7AE40}"/>
              </a:ext>
            </a:extLst>
          </p:cNvPr>
          <p:cNvSpPr txBox="1"/>
          <p:nvPr/>
        </p:nvSpPr>
        <p:spPr>
          <a:xfrm>
            <a:off x="595079" y="1547544"/>
            <a:ext cx="11201784" cy="3046988"/>
          </a:xfrm>
          <a:prstGeom prst="rect">
            <a:avLst/>
          </a:prstGeom>
          <a:noFill/>
        </p:spPr>
        <p:txBody>
          <a:bodyPr wrap="none" rtlCol="0">
            <a:spAutoFit/>
          </a:bodyPr>
          <a:lstStyle/>
          <a:p>
            <a:pPr marL="342900" indent="-342900">
              <a:buFont typeface="+mj-lt"/>
              <a:buAutoNum type="arabicPeriod"/>
            </a:pPr>
            <a:r>
              <a:rPr lang="en-US" sz="3200" dirty="0"/>
              <a:t>Choose appropriate priors to use for your parameters</a:t>
            </a:r>
          </a:p>
          <a:p>
            <a:pPr marL="342900" indent="-342900">
              <a:buFont typeface="+mj-lt"/>
              <a:buAutoNum type="arabicPeriod"/>
            </a:pPr>
            <a:r>
              <a:rPr lang="en-US" sz="3200" dirty="0"/>
              <a:t>Run your </a:t>
            </a:r>
            <a:r>
              <a:rPr lang="en-US" sz="3200" dirty="0" err="1"/>
              <a:t>mcmc</a:t>
            </a:r>
            <a:r>
              <a:rPr lang="en-US" sz="3200" dirty="0"/>
              <a:t> (How long? How many times?)</a:t>
            </a:r>
          </a:p>
          <a:p>
            <a:pPr marL="342900" indent="-342900">
              <a:buFont typeface="+mj-lt"/>
              <a:buAutoNum type="arabicPeriod"/>
            </a:pPr>
            <a:r>
              <a:rPr lang="en-US" sz="3200" dirty="0"/>
              <a:t>Once you are confident in your run remove burn-in</a:t>
            </a:r>
          </a:p>
          <a:p>
            <a:pPr marL="342900" indent="-342900">
              <a:buFont typeface="+mj-lt"/>
              <a:buAutoNum type="arabicPeriod"/>
            </a:pPr>
            <a:r>
              <a:rPr lang="en-US" sz="3200" dirty="0"/>
              <a:t>Check to make sure priors didn’t determine outcome.</a:t>
            </a:r>
          </a:p>
          <a:p>
            <a:pPr marL="342900" indent="-342900">
              <a:buFont typeface="+mj-lt"/>
              <a:buAutoNum type="arabicPeriod"/>
            </a:pPr>
            <a:r>
              <a:rPr lang="en-US" sz="3200" dirty="0"/>
              <a:t>Make estimates of parameters based on the post burn-in results</a:t>
            </a:r>
          </a:p>
          <a:p>
            <a:pPr marL="914400" lvl="1" indent="-457200">
              <a:buFont typeface="Arial" panose="020B0604020202020204" pitchFamily="34" charset="0"/>
              <a:buChar char="•"/>
            </a:pPr>
            <a:r>
              <a:rPr lang="en-US" sz="3200" dirty="0"/>
              <a:t>Use summaries appropriate for Bayesian methods.</a:t>
            </a:r>
          </a:p>
        </p:txBody>
      </p:sp>
    </p:spTree>
    <p:extLst>
      <p:ext uri="{BB962C8B-B14F-4D97-AF65-F5344CB8AC3E}">
        <p14:creationId xmlns:p14="http://schemas.microsoft.com/office/powerpoint/2010/main" val="103587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Assessing Convergence</a:t>
            </a:r>
          </a:p>
        </p:txBody>
      </p:sp>
      <p:sp>
        <p:nvSpPr>
          <p:cNvPr id="3" name="TextBox 2">
            <a:extLst>
              <a:ext uri="{FF2B5EF4-FFF2-40B4-BE49-F238E27FC236}">
                <a16:creationId xmlns:a16="http://schemas.microsoft.com/office/drawing/2014/main" id="{60B3675A-F567-FC43-A503-074B48B7AE40}"/>
              </a:ext>
            </a:extLst>
          </p:cNvPr>
          <p:cNvSpPr txBox="1"/>
          <p:nvPr/>
        </p:nvSpPr>
        <p:spPr>
          <a:xfrm>
            <a:off x="1429966" y="2422187"/>
            <a:ext cx="1154868" cy="369332"/>
          </a:xfrm>
          <a:prstGeom prst="rect">
            <a:avLst/>
          </a:prstGeom>
          <a:noFill/>
        </p:spPr>
        <p:txBody>
          <a:bodyPr wrap="none" rtlCol="0">
            <a:spAutoFit/>
          </a:bodyPr>
          <a:lstStyle/>
          <a:p>
            <a:r>
              <a:rPr lang="en-US" dirty="0"/>
              <a:t>R example</a:t>
            </a:r>
          </a:p>
        </p:txBody>
      </p:sp>
    </p:spTree>
    <p:extLst>
      <p:ext uri="{BB962C8B-B14F-4D97-AF65-F5344CB8AC3E}">
        <p14:creationId xmlns:p14="http://schemas.microsoft.com/office/powerpoint/2010/main" val="24138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Uncertainty</a:t>
            </a:r>
          </a:p>
        </p:txBody>
      </p:sp>
      <p:sp>
        <p:nvSpPr>
          <p:cNvPr id="3" name="TextBox 2">
            <a:extLst>
              <a:ext uri="{FF2B5EF4-FFF2-40B4-BE49-F238E27FC236}">
                <a16:creationId xmlns:a16="http://schemas.microsoft.com/office/drawing/2014/main" id="{0F027685-8C6B-D5BA-05FD-F671BCECFE7C}"/>
              </a:ext>
            </a:extLst>
          </p:cNvPr>
          <p:cNvSpPr txBox="1"/>
          <p:nvPr/>
        </p:nvSpPr>
        <p:spPr>
          <a:xfrm>
            <a:off x="2843683" y="1175657"/>
            <a:ext cx="6713633" cy="584775"/>
          </a:xfrm>
          <a:prstGeom prst="rect">
            <a:avLst/>
          </a:prstGeom>
          <a:noFill/>
        </p:spPr>
        <p:txBody>
          <a:bodyPr wrap="none" rtlCol="0">
            <a:spAutoFit/>
          </a:bodyPr>
          <a:lstStyle/>
          <a:p>
            <a:r>
              <a:rPr lang="en-US" sz="3200" dirty="0"/>
              <a:t>Credible Interval vs Confidence Interval</a:t>
            </a:r>
          </a:p>
        </p:txBody>
      </p:sp>
      <p:pic>
        <p:nvPicPr>
          <p:cNvPr id="2050" name="Picture 2" descr="Confidence interval Tutorial • Simply explained - DATAtab">
            <a:extLst>
              <a:ext uri="{FF2B5EF4-FFF2-40B4-BE49-F238E27FC236}">
                <a16:creationId xmlns:a16="http://schemas.microsoft.com/office/drawing/2014/main" id="{C233CF08-FA5A-3216-F5A4-BB64DCE48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085" y="2759877"/>
            <a:ext cx="6261100" cy="2222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ayesian credible interval. Shaded regions with dark gray and light... |  Download Scientific Diagram">
            <a:extLst>
              <a:ext uri="{FF2B5EF4-FFF2-40B4-BE49-F238E27FC236}">
                <a16:creationId xmlns:a16="http://schemas.microsoft.com/office/drawing/2014/main" id="{31733CE8-B563-DC55-EBE9-A523935FC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82" y="2289055"/>
            <a:ext cx="3907215" cy="2808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26A47-737D-7F46-83AF-D36E10E37ACA}"/>
              </a:ext>
            </a:extLst>
          </p:cNvPr>
          <p:cNvSpPr txBox="1"/>
          <p:nvPr/>
        </p:nvSpPr>
        <p:spPr>
          <a:xfrm>
            <a:off x="676340" y="6047812"/>
            <a:ext cx="1154868" cy="369332"/>
          </a:xfrm>
          <a:prstGeom prst="rect">
            <a:avLst/>
          </a:prstGeom>
          <a:noFill/>
        </p:spPr>
        <p:txBody>
          <a:bodyPr wrap="none" rtlCol="0">
            <a:spAutoFit/>
          </a:bodyPr>
          <a:lstStyle/>
          <a:p>
            <a:r>
              <a:rPr lang="en-US" dirty="0"/>
              <a:t>R example</a:t>
            </a:r>
          </a:p>
        </p:txBody>
      </p:sp>
    </p:spTree>
    <p:extLst>
      <p:ext uri="{BB962C8B-B14F-4D97-AF65-F5344CB8AC3E}">
        <p14:creationId xmlns:p14="http://schemas.microsoft.com/office/powerpoint/2010/main" val="2557769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5" name="Picture 4">
            <a:extLst>
              <a:ext uri="{FF2B5EF4-FFF2-40B4-BE49-F238E27FC236}">
                <a16:creationId xmlns:a16="http://schemas.microsoft.com/office/drawing/2014/main" id="{804BD1E7-00FC-C017-432E-577173100814}"/>
              </a:ext>
            </a:extLst>
          </p:cNvPr>
          <p:cNvPicPr>
            <a:picLocks noChangeAspect="1"/>
          </p:cNvPicPr>
          <p:nvPr/>
        </p:nvPicPr>
        <p:blipFill rotWithShape="1">
          <a:blip r:embed="rId2"/>
          <a:srcRect r="1567"/>
          <a:stretch/>
        </p:blipFill>
        <p:spPr>
          <a:xfrm>
            <a:off x="535991" y="1457011"/>
            <a:ext cx="4025961" cy="4978958"/>
          </a:xfrm>
          <a:prstGeom prst="rect">
            <a:avLst/>
          </a:prstGeom>
        </p:spPr>
      </p:pic>
      <p:pic>
        <p:nvPicPr>
          <p:cNvPr id="7" name="Picture 6">
            <a:extLst>
              <a:ext uri="{FF2B5EF4-FFF2-40B4-BE49-F238E27FC236}">
                <a16:creationId xmlns:a16="http://schemas.microsoft.com/office/drawing/2014/main" id="{9EC6F182-0421-0A50-8AFE-B0BEC9116BB3}"/>
              </a:ext>
            </a:extLst>
          </p:cNvPr>
          <p:cNvPicPr>
            <a:picLocks noChangeAspect="1"/>
          </p:cNvPicPr>
          <p:nvPr/>
        </p:nvPicPr>
        <p:blipFill>
          <a:blip r:embed="rId3"/>
          <a:stretch>
            <a:fillRect/>
          </a:stretch>
        </p:blipFill>
        <p:spPr>
          <a:xfrm>
            <a:off x="6255445" y="1537396"/>
            <a:ext cx="4592459" cy="4597121"/>
          </a:xfrm>
          <a:prstGeom prst="rect">
            <a:avLst/>
          </a:prstGeom>
        </p:spPr>
      </p:pic>
    </p:spTree>
    <p:extLst>
      <p:ext uri="{BB962C8B-B14F-4D97-AF65-F5344CB8AC3E}">
        <p14:creationId xmlns:p14="http://schemas.microsoft.com/office/powerpoint/2010/main" val="4202245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9" name="Picture 8">
            <a:extLst>
              <a:ext uri="{FF2B5EF4-FFF2-40B4-BE49-F238E27FC236}">
                <a16:creationId xmlns:a16="http://schemas.microsoft.com/office/drawing/2014/main" id="{00BFC702-1BA6-083E-BFE7-853CA19A2898}"/>
              </a:ext>
            </a:extLst>
          </p:cNvPr>
          <p:cNvPicPr>
            <a:picLocks noChangeAspect="1"/>
          </p:cNvPicPr>
          <p:nvPr/>
        </p:nvPicPr>
        <p:blipFill>
          <a:blip r:embed="rId2"/>
          <a:stretch>
            <a:fillRect/>
          </a:stretch>
        </p:blipFill>
        <p:spPr>
          <a:xfrm>
            <a:off x="130629" y="2402649"/>
            <a:ext cx="3473010" cy="2899795"/>
          </a:xfrm>
          <a:prstGeom prst="rect">
            <a:avLst/>
          </a:prstGeom>
        </p:spPr>
      </p:pic>
      <p:pic>
        <p:nvPicPr>
          <p:cNvPr id="3" name="New picture">
            <a:extLst>
              <a:ext uri="{FF2B5EF4-FFF2-40B4-BE49-F238E27FC236}">
                <a16:creationId xmlns:a16="http://schemas.microsoft.com/office/drawing/2014/main" id="{C4C9AAAA-0072-6D26-93D3-206C7D69B34C}"/>
              </a:ext>
            </a:extLst>
          </p:cNvPr>
          <p:cNvPicPr/>
          <p:nvPr/>
        </p:nvPicPr>
        <p:blipFill>
          <a:blip r:embed="rId3"/>
          <a:stretch>
            <a:fillRect/>
          </a:stretch>
        </p:blipFill>
        <p:spPr>
          <a:xfrm>
            <a:off x="3934767" y="1497204"/>
            <a:ext cx="8257233" cy="4551903"/>
          </a:xfrm>
          <a:prstGeom prst="rect">
            <a:avLst/>
          </a:prstGeom>
        </p:spPr>
      </p:pic>
    </p:spTree>
    <p:extLst>
      <p:ext uri="{BB962C8B-B14F-4D97-AF65-F5344CB8AC3E}">
        <p14:creationId xmlns:p14="http://schemas.microsoft.com/office/powerpoint/2010/main" val="69377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1026" name="Picture 2" descr="Phylogenetic tree from Bayesian analysis with posterior probability... |  Download Scientific Diagram">
            <a:extLst>
              <a:ext uri="{FF2B5EF4-FFF2-40B4-BE49-F238E27FC236}">
                <a16:creationId xmlns:a16="http://schemas.microsoft.com/office/drawing/2014/main" id="{E35C1CC0-400C-4747-785C-AA7D0774B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08" r="31977"/>
          <a:stretch/>
        </p:blipFill>
        <p:spPr bwMode="auto">
          <a:xfrm>
            <a:off x="7909658" y="1017395"/>
            <a:ext cx="2891364" cy="56923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608CB-F966-C166-0F74-8ACD67D9B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74" y="1165608"/>
            <a:ext cx="6311532" cy="539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179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285054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94377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165778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disease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05395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342912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2324792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248810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8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277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472</Words>
  <Application>Microsoft Macintosh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PowerPoint Presentation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Steps in a Bayesian analysis</vt:lpstr>
      <vt:lpstr>Assessing Convergence</vt:lpstr>
      <vt:lpstr>Uncertainty</vt:lpstr>
      <vt:lpstr>Inferences from posterior distributions</vt:lpstr>
      <vt:lpstr>Inferences from posterior distributions</vt:lpstr>
      <vt:lpstr>Inferences from posterior distributions</vt:lpstr>
      <vt:lpstr>The power of Bayesian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 Blackmon</dc:creator>
  <cp:lastModifiedBy>Blackmon, Heath L</cp:lastModifiedBy>
  <cp:revision>9</cp:revision>
  <dcterms:created xsi:type="dcterms:W3CDTF">2021-01-13T17:39:18Z</dcterms:created>
  <dcterms:modified xsi:type="dcterms:W3CDTF">2025-11-11T01:05:55Z</dcterms:modified>
</cp:coreProperties>
</file>